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4"/>
  </p:notesMasterIdLst>
  <p:sldIdLst>
    <p:sldId id="359" r:id="rId2"/>
    <p:sldId id="360" r:id="rId3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ethea Woods" initials="AW" lastIdx="13" clrIdx="0">
    <p:extLst>
      <p:ext uri="{19B8F6BF-5375-455C-9EA6-DF929625EA0E}">
        <p15:presenceInfo xmlns:p15="http://schemas.microsoft.com/office/powerpoint/2012/main" userId="c2eef5f54d267dde" providerId="Windows Live"/>
      </p:ext>
    </p:extLst>
  </p:cmAuthor>
  <p:cmAuthor id="2" name="Alethea Woods" initials="AW [2]" lastIdx="9" clrIdx="1">
    <p:extLst>
      <p:ext uri="{19B8F6BF-5375-455C-9EA6-DF929625EA0E}">
        <p15:presenceInfo xmlns:p15="http://schemas.microsoft.com/office/powerpoint/2012/main" userId="7d5758fa8924bf5b" providerId="Windows Live"/>
      </p:ext>
    </p:extLst>
  </p:cmAuthor>
  <p:cmAuthor id="3" name="Emma Blackburn" initials="EB" lastIdx="8" clrIdx="2">
    <p:extLst>
      <p:ext uri="{19B8F6BF-5375-455C-9EA6-DF929625EA0E}">
        <p15:presenceInfo xmlns:p15="http://schemas.microsoft.com/office/powerpoint/2012/main" userId="e6108884eb6c82f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E111B"/>
    <a:srgbClr val="CE2029"/>
    <a:srgbClr val="2F5597"/>
    <a:srgbClr val="A4A4A4"/>
    <a:srgbClr val="616161"/>
    <a:srgbClr val="595958"/>
    <a:srgbClr val="FF2309"/>
    <a:srgbClr val="6087CE"/>
    <a:srgbClr val="234071"/>
    <a:srgbClr val="FFFF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104" autoAdjust="0"/>
    <p:restoredTop sz="96349" autoAdjust="0"/>
  </p:normalViewPr>
  <p:slideViewPr>
    <p:cSldViewPr snapToGrid="0">
      <p:cViewPr varScale="1">
        <p:scale>
          <a:sx n="67" d="100"/>
          <a:sy n="67" d="100"/>
        </p:scale>
        <p:origin x="108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2596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990186452217545"/>
          <c:y val="0.11079685044202824"/>
          <c:w val="0.55576901074464669"/>
          <c:h val="0.85884075649930236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7766-41B7-9F59-31190970C8C1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766-41B7-9F59-31190970C8C1}"/>
              </c:ext>
            </c:extLst>
          </c:dPt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400" b="0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fr-FR" sz="2400" baseline="0"/>
                      <a:t>Oui, a communiqué avec ACC</a:t>
                    </a:r>
                  </a:p>
                  <a:p>
                    <a:pPr>
                      <a:defRPr sz="2400">
                        <a:solidFill>
                          <a:schemeClr val="bg1"/>
                        </a:solidFill>
                      </a:defRPr>
                    </a:pPr>
                    <a:r>
                      <a:rPr lang="fr-FR" sz="2400" baseline="0"/>
                      <a:t>81 %</a:t>
                    </a:r>
                    <a:endParaRPr lang="fr-FR" sz="2400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425162619789227"/>
                      <c:h val="0.278395182878292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7766-41B7-9F59-31190970C8C1}"/>
                </c:ext>
              </c:extLst>
            </c:dLbl>
            <c:dLbl>
              <c:idx val="1"/>
              <c:layout>
                <c:manualLayout>
                  <c:x val="-0.16628536808869582"/>
                  <c:y val="0.1912095226143668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spAutoFit/>
                  </a:bodyPr>
                  <a:lstStyle/>
                  <a:p>
                    <a:pPr algn="ctr">
                      <a:defRPr sz="2400" b="0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fr-FR" sz="2400">
                        <a:solidFill>
                          <a:schemeClr val="bg1"/>
                        </a:solidFill>
                      </a:rPr>
                      <a:t>Non, n’a pas communiqué</a:t>
                    </a:r>
                    <a:r>
                      <a:rPr lang="fr-FR" sz="2400" baseline="0">
                        <a:solidFill>
                          <a:schemeClr val="bg1"/>
                        </a:solidFill>
                      </a:rPr>
                      <a:t> avec ACC</a:t>
                    </a:r>
                    <a:endParaRPr lang="fr-FR" sz="2400" dirty="0">
                      <a:solidFill>
                        <a:schemeClr val="bg1"/>
                      </a:solidFill>
                    </a:endParaRPr>
                  </a:p>
                  <a:p>
                    <a:pPr algn="ctr">
                      <a:defRPr sz="2400">
                        <a:solidFill>
                          <a:schemeClr val="bg1"/>
                        </a:solidFill>
                      </a:defRPr>
                    </a:pPr>
                    <a:r>
                      <a:rPr lang="fr-FR" sz="2400">
                        <a:solidFill>
                          <a:schemeClr val="bg1"/>
                        </a:solidFill>
                      </a:rPr>
                      <a:t>19</a:t>
                    </a:r>
                    <a:r>
                      <a:rPr lang="fr-FR" sz="2400" baseline="0">
                        <a:solidFill>
                          <a:schemeClr val="bg1"/>
                        </a:solidFill>
                      </a:rPr>
                      <a:t> %</a:t>
                    </a:r>
                    <a:endParaRPr lang="fr-FR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>
                    <a:defRPr sz="24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907526387467602"/>
                      <c:h val="0.278395182878292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7766-41B7-9F59-31190970C8C1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Does not apply </a:t>
                    </a:r>
                    <a:fld id="{F48AC880-3E63-4870-A16E-2E38E02E16DD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D0B3-484D-993A-E9A9D05530C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0.81</c:v>
                </c:pt>
                <c:pt idx="1">
                  <c:v>0.19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766-41B7-9F59-31190970C8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61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8632353924559618"/>
          <c:y val="0.13680271679924899"/>
          <c:w val="0.54519952480320155"/>
          <c:h val="0.8347772021451365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2F5597"/>
            </a:soli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solidFill>
                <a:srgbClr val="A4A4A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41D6-4B25-9E21-A2D9E3052697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3 %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792-F042-BFF1-94E9B2CF304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25 %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792-F042-BFF1-94E9B2CF304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46 %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792-F042-BFF1-94E9B2CF3045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21 %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792-F042-BFF1-94E9B2CF3045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4 %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1D6-4B25-9E21-A2D9E3052697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8D51E855-C48D-41B8-8484-BD81740E2C38}" type="VALUE">
                      <a:rPr lang="en-US" smtClean="0"/>
                      <a:pPr/>
                      <a:t>[VALUE]</a:t>
                    </a:fld>
                    <a:endParaRPr lang="en-CA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3268-4390-AA6A-65A6D33FDAA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Franklin Gothic Book" panose="020B05030201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Moins d'un jour ouvrable</c:v>
                </c:pt>
                <c:pt idx="1">
                  <c:v>Un ou deux jours ouvrables</c:v>
                </c:pt>
                <c:pt idx="2">
                  <c:v>De trois à cinq jours ouvrables</c:v>
                </c:pt>
                <c:pt idx="3">
                  <c:v>Six jours ouvrables ou plus</c:v>
                </c:pt>
                <c:pt idx="4">
                  <c:v>Ne se souvient pas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0.03</c:v>
                </c:pt>
                <c:pt idx="1">
                  <c:v>0.25</c:v>
                </c:pt>
                <c:pt idx="2">
                  <c:v>0.46</c:v>
                </c:pt>
                <c:pt idx="3">
                  <c:v>0.21</c:v>
                </c:pt>
                <c:pt idx="4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7F-4737-806B-80CF8E8E3BF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19"/>
        <c:axId val="45771008"/>
        <c:axId val="46072960"/>
      </c:barChart>
      <c:catAx>
        <c:axId val="4577100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6072960"/>
        <c:crosses val="autoZero"/>
        <c:auto val="1"/>
        <c:lblAlgn val="ctr"/>
        <c:lblOffset val="100"/>
        <c:noMultiLvlLbl val="0"/>
      </c:catAx>
      <c:valAx>
        <c:axId val="46072960"/>
        <c:scaling>
          <c:orientation val="minMax"/>
          <c:max val="0.60000000000000009"/>
        </c:scaling>
        <c:delete val="0"/>
        <c:axPos val="t"/>
        <c:numFmt formatCode="0%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5771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Franklin Gothic Book" panose="020B05030201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36046026287849"/>
          <c:y val="7.259545559307401E-2"/>
          <c:w val="0.70096730521268047"/>
          <c:h val="0.89546254394597347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318-42F5-BD84-09BB7170629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8318-42F5-BD84-09BB7170629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318-42F5-BD84-09BB7170629A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Oui, raisonnable</a:t>
                    </a:r>
                  </a:p>
                  <a:p>
                    <a:r>
                      <a:rPr lang="en-US"/>
                      <a:t>58 %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318-42F5-BD84-09BB7170629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baseline="0"/>
                      <a:t>Déraisonnable</a:t>
                    </a:r>
                  </a:p>
                  <a:p>
                    <a:r>
                      <a:rPr lang="en-US"/>
                      <a:t>33 %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858191569001403"/>
                      <c:h val="0.1788461643990971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318-42F5-BD84-09BB7170629A}"/>
                </c:ext>
              </c:extLst>
            </c:dLbl>
            <c:dLbl>
              <c:idx val="2"/>
              <c:layout>
                <c:manualLayout>
                  <c:x val="9.4211014422852485E-2"/>
                  <c:y val="0.138522647038379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0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600"/>
                      <a:t>Ne sait pas</a:t>
                    </a:r>
                  </a:p>
                  <a:p>
                    <a:pPr>
                      <a:defRPr sz="1600">
                        <a:solidFill>
                          <a:schemeClr val="bg1"/>
                        </a:solidFill>
                      </a:defRPr>
                    </a:pPr>
                    <a:r>
                      <a:rPr lang="en-US" sz="1600"/>
                      <a:t> 9 %</a:t>
                    </a:r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03985059784488"/>
                      <c:h val="0.1863670535985396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8318-42F5-BD84-09BB7170629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Yes</c:v>
                </c:pt>
                <c:pt idx="1">
                  <c:v>No</c:v>
                </c:pt>
                <c:pt idx="2">
                  <c:v>Don't know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0.57999999999999996</c:v>
                </c:pt>
                <c:pt idx="1">
                  <c:v>0.33</c:v>
                </c:pt>
                <c:pt idx="2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18-42F5-BD84-09BB717062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EA50C624-8676-4E4B-8C13-9EAC95EEAC4E}" type="datetimeFigureOut">
              <a:rPr lang="en-CA" smtClean="0"/>
              <a:t>2019-08-28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C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F03E1F71-86C8-479F-A7CD-A6B0320A8FE2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72341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3E1F71-86C8-479F-A7CD-A6B0320A8FE2}" type="slidenum">
              <a:rPr lang="en-CA" smtClean="0"/>
              <a:t>2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06378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52864-C574-47B0-BC2E-A80AAF93148A}" type="datetimeFigureOut">
              <a:rPr lang="en-CA" smtClean="0"/>
              <a:t>2019-08-28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6167-B0AF-42F4-B507-99BAC46E1B4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032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52864-C574-47B0-BC2E-A80AAF93148A}" type="datetimeFigureOut">
              <a:rPr lang="en-CA" smtClean="0"/>
              <a:t>2019-08-28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6167-B0AF-42F4-B507-99BAC46E1B4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35327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52864-C574-47B0-BC2E-A80AAF93148A}" type="datetimeFigureOut">
              <a:rPr lang="en-CA" smtClean="0"/>
              <a:t>2019-08-28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6167-B0AF-42F4-B507-99BAC46E1B4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48629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52864-C574-47B0-BC2E-A80AAF93148A}" type="datetimeFigureOut">
              <a:rPr lang="en-CA" smtClean="0"/>
              <a:t>2019-08-28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6167-B0AF-42F4-B507-99BAC46E1B4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094886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52864-C574-47B0-BC2E-A80AAF93148A}" type="datetimeFigureOut">
              <a:rPr lang="en-CA" smtClean="0"/>
              <a:t>2019-08-28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6167-B0AF-42F4-B507-99BAC46E1B4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84043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52864-C574-47B0-BC2E-A80AAF93148A}" type="datetimeFigureOut">
              <a:rPr lang="en-CA" smtClean="0"/>
              <a:t>2019-08-28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6167-B0AF-42F4-B507-99BAC46E1B4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83885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52864-C574-47B0-BC2E-A80AAF93148A}" type="datetimeFigureOut">
              <a:rPr lang="en-CA" smtClean="0"/>
              <a:t>2019-08-28</a:t>
            </a:fld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6167-B0AF-42F4-B507-99BAC46E1B4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26775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52864-C574-47B0-BC2E-A80AAF93148A}" type="datetimeFigureOut">
              <a:rPr lang="en-CA" smtClean="0"/>
              <a:t>2019-08-28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6167-B0AF-42F4-B507-99BAC46E1B4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59991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52864-C574-47B0-BC2E-A80AAF93148A}" type="datetimeFigureOut">
              <a:rPr lang="en-CA" smtClean="0"/>
              <a:t>2019-08-28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6167-B0AF-42F4-B507-99BAC46E1B4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46785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52864-C574-47B0-BC2E-A80AAF93148A}" type="datetimeFigureOut">
              <a:rPr lang="en-CA" smtClean="0"/>
              <a:t>2019-08-28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6167-B0AF-42F4-B507-99BAC46E1B4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46448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52864-C574-47B0-BC2E-A80AAF93148A}" type="datetimeFigureOut">
              <a:rPr lang="en-CA" smtClean="0"/>
              <a:t>2019-08-28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6167-B0AF-42F4-B507-99BAC46E1B4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63269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452864-C574-47B0-BC2E-A80AAF93148A}" type="datetimeFigureOut">
              <a:rPr lang="en-CA" smtClean="0"/>
              <a:t>2019-08-28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896167-B0AF-42F4-B507-99BAC46E1B4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12268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AB6ECC1E-6D22-4F4C-8270-7F9F7BC682B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06055988"/>
              </p:ext>
            </p:extLst>
          </p:nvPr>
        </p:nvGraphicFramePr>
        <p:xfrm>
          <a:off x="140677" y="661181"/>
          <a:ext cx="8488973" cy="54824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11245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ontent Placeholder 6">
            <a:extLst>
              <a:ext uri="{FF2B5EF4-FFF2-40B4-BE49-F238E27FC236}">
                <a16:creationId xmlns:a16="http://schemas.microsoft.com/office/drawing/2014/main" id="{8A099BA6-73E2-47B1-83AC-ED66E5A9937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5075427"/>
              </p:ext>
            </p:extLst>
          </p:nvPr>
        </p:nvGraphicFramePr>
        <p:xfrm>
          <a:off x="116858" y="661181"/>
          <a:ext cx="4455142" cy="5709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8FE36F69-E770-437D-9D41-6BD909D5927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35935813"/>
              </p:ext>
            </p:extLst>
          </p:nvPr>
        </p:nvGraphicFramePr>
        <p:xfrm>
          <a:off x="4498835" y="1242224"/>
          <a:ext cx="5291117" cy="4373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065394CA-C994-4306-B3DA-13271464CD36}"/>
              </a:ext>
            </a:extLst>
          </p:cNvPr>
          <p:cNvSpPr txBox="1"/>
          <p:nvPr/>
        </p:nvSpPr>
        <p:spPr>
          <a:xfrm>
            <a:off x="4924421" y="813981"/>
            <a:ext cx="44551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i="1">
                <a:solidFill>
                  <a:srgbClr val="616161"/>
                </a:solidFill>
                <a:latin typeface="Franklin Gothic Book" panose="020B0503020102020204" pitchFamily="34" charset="0"/>
              </a:rPr>
              <a:t>« Est-ce qu’il s’agissait d’une période d’attente raisonnable? »</a:t>
            </a:r>
            <a:endParaRPr lang="en-CA" sz="1400" b="1" i="1" dirty="0">
              <a:solidFill>
                <a:srgbClr val="616161"/>
              </a:solidFill>
              <a:latin typeface="Franklin Gothic Book" panose="020B0503020102020204" pitchFamily="34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CC5D8A3-F4CF-45C0-95BC-89F9806D57A3}"/>
              </a:ext>
            </a:extLst>
          </p:cNvPr>
          <p:cNvCxnSpPr>
            <a:cxnSpLocks/>
          </p:cNvCxnSpPr>
          <p:nvPr/>
        </p:nvCxnSpPr>
        <p:spPr>
          <a:xfrm>
            <a:off x="4645166" y="1798695"/>
            <a:ext cx="0" cy="3913507"/>
          </a:xfrm>
          <a:prstGeom prst="line">
            <a:avLst/>
          </a:prstGeom>
          <a:ln w="9525">
            <a:solidFill>
              <a:srgbClr val="234F7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FCA746FD-CC9F-4E45-9FA6-215D3935F971}"/>
              </a:ext>
            </a:extLst>
          </p:cNvPr>
          <p:cNvSpPr txBox="1"/>
          <p:nvPr/>
        </p:nvSpPr>
        <p:spPr>
          <a:xfrm>
            <a:off x="10915" y="802875"/>
            <a:ext cx="49135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i="1">
                <a:solidFill>
                  <a:srgbClr val="616161"/>
                </a:solidFill>
                <a:latin typeface="Franklin Gothic Book" panose="020B0503020102020204" pitchFamily="34" charset="0"/>
              </a:rPr>
              <a:t>« Combien de temps avez-vous dû attendre avant d’obtenir une réponse? »</a:t>
            </a:r>
            <a:endParaRPr lang="en-CA" sz="1400" b="1" i="1" dirty="0">
              <a:solidFill>
                <a:srgbClr val="616161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15347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F5597"/>
      </a:accent1>
      <a:accent2>
        <a:srgbClr val="CE2029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45185</TotalTime>
  <Words>70</Words>
  <Application>Microsoft Office PowerPoint</Application>
  <PresentationFormat>On-screen Show (4:3)</PresentationFormat>
  <Paragraphs>20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Franklin Gothic Book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Alethea Woods</dc:creator>
  <cp:lastModifiedBy>Alethea Woods</cp:lastModifiedBy>
  <cp:revision>254</cp:revision>
  <cp:lastPrinted>2018-01-02T14:07:10Z</cp:lastPrinted>
  <dcterms:created xsi:type="dcterms:W3CDTF">2016-12-01T16:56:59Z</dcterms:created>
  <dcterms:modified xsi:type="dcterms:W3CDTF">2019-08-28T18:42:52Z</dcterms:modified>
</cp:coreProperties>
</file>